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79" r:id="rId3"/>
    <p:sldId id="277" r:id="rId4"/>
    <p:sldId id="284" r:id="rId5"/>
    <p:sldId id="285" r:id="rId6"/>
    <p:sldId id="291" r:id="rId7"/>
    <p:sldId id="275" r:id="rId8"/>
    <p:sldId id="299" r:id="rId9"/>
    <p:sldId id="288" r:id="rId10"/>
    <p:sldId id="294" r:id="rId11"/>
    <p:sldId id="297" r:id="rId12"/>
    <p:sldId id="290" r:id="rId13"/>
    <p:sldId id="296" r:id="rId14"/>
    <p:sldId id="298" r:id="rId15"/>
    <p:sldId id="292" r:id="rId16"/>
    <p:sldId id="29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A2B8"/>
    <a:srgbClr val="A69BB3"/>
    <a:srgbClr val="A094AE"/>
    <a:srgbClr val="4B2F5B"/>
    <a:srgbClr val="452B53"/>
    <a:srgbClr val="EA3814"/>
    <a:srgbClr val="336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47" autoAdjust="0"/>
  </p:normalViewPr>
  <p:slideViewPr>
    <p:cSldViewPr>
      <p:cViewPr>
        <p:scale>
          <a:sx n="80" d="100"/>
          <a:sy n="8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16693314269426E-2"/>
          <c:y val="9.7195484654710493E-2"/>
          <c:w val="0.65852586427595006"/>
          <c:h val="0.811391630438147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00000"/>
            </a:solidFill>
          </c:spPr>
          <c:explosion val="14"/>
          <c:dPt>
            <c:idx val="0"/>
            <c:bubble3D val="0"/>
            <c:explosion val="5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EA3814"/>
              </a:solidFill>
            </c:spPr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3.9237306965892685E-2"/>
                  <c:y val="-0.11872115620310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54550460576839E-2"/>
                  <c:y val="8.8656375041221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05420653743789E-2"/>
                  <c:y val="-7.625784083955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848255990880238E-2"/>
                  <c:y val="-2.294850836679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МБОУ СОШ</c:v>
                </c:pt>
                <c:pt idx="1">
                  <c:v>МБДОУ №1</c:v>
                </c:pt>
                <c:pt idx="2">
                  <c:v>МБДОУ №2</c:v>
                </c:pt>
                <c:pt idx="3">
                  <c:v>"Олимп"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13</c:v>
                </c:pt>
                <c:pt idx="2">
                  <c:v>20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83916279833661"/>
          <c:y val="0.22225043778204542"/>
          <c:w val="0.25195896108161903"/>
          <c:h val="0.52470448609766451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16693314269426E-2"/>
          <c:y val="9.7195484654710493E-2"/>
          <c:w val="0.65852586427595006"/>
          <c:h val="0.811391630438147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00000"/>
            </a:solidFill>
          </c:spPr>
          <c:explosion val="14"/>
          <c:dPt>
            <c:idx val="0"/>
            <c:bubble3D val="0"/>
            <c:explosion val="5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EA3814"/>
              </a:solidFill>
            </c:spPr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3.9237306965892685E-2"/>
                  <c:y val="-0.11872115620310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54550460576839E-2"/>
                  <c:y val="8.8656375041221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05420653743789E-2"/>
                  <c:y val="-7.625784083955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848255990880238E-2"/>
                  <c:y val="-2.294850836679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МБОУ СОШ</c:v>
                </c:pt>
                <c:pt idx="1">
                  <c:v>МБДОУ №1</c:v>
                </c:pt>
                <c:pt idx="2">
                  <c:v>МБДОУ №2</c:v>
                </c:pt>
                <c:pt idx="3">
                  <c:v>"Олимп"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20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83916279833661"/>
          <c:y val="0.22225043778204542"/>
          <c:w val="0.25195896108161903"/>
          <c:h val="0.52470448609766451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80387536978000551"/>
          <c:h val="0.806772311494009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7E6BC9">
                  <a:lumMod val="75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EA3814"/>
              </a:solidFill>
            </c:spPr>
          </c:dPt>
          <c:dPt>
            <c:idx val="3"/>
            <c:invertIfNegative val="0"/>
            <c:bubble3D val="0"/>
            <c:spPr>
              <a:solidFill>
                <a:srgbClr val="6BB1C9">
                  <a:lumMod val="5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A379BB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-1.8793449179599353E-2"/>
                  <c:y val="6.6806550113960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010849432030298E-2"/>
                  <c:y val="3.741166806381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010849432030323E-2"/>
                  <c:y val="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793449179599353E-2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4"/>
                <c:pt idx="0">
                  <c:v>МБДОУ № 1</c:v>
                </c:pt>
                <c:pt idx="1">
                  <c:v>МБДОУ № 2</c:v>
                </c:pt>
                <c:pt idx="2">
                  <c:v>МБОУ СОШ</c:v>
                </c:pt>
                <c:pt idx="3">
                  <c:v>"Олимп"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5"/>
                <c:pt idx="0">
                  <c:v>27</c:v>
                </c:pt>
                <c:pt idx="1">
                  <c:v>15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40793600"/>
        <c:axId val="40794752"/>
        <c:axId val="93668672"/>
      </c:bar3DChart>
      <c:catAx>
        <c:axId val="40793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1500000"/>
          <a:lstStyle/>
          <a:p>
            <a:pPr>
              <a:defRPr sz="2000" b="1" cap="small" baseline="10000">
                <a:latin typeface="Times New Roman" pitchFamily="18" charset="0"/>
              </a:defRPr>
            </a:pPr>
            <a:endParaRPr lang="ru-RU"/>
          </a:p>
        </c:txPr>
        <c:crossAx val="40794752"/>
        <c:crosses val="autoZero"/>
        <c:auto val="1"/>
        <c:lblAlgn val="ctr"/>
        <c:lblOffset val="100"/>
        <c:noMultiLvlLbl val="0"/>
      </c:catAx>
      <c:valAx>
        <c:axId val="4079475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40793600"/>
        <c:crosses val="autoZero"/>
        <c:crossBetween val="between"/>
      </c:valAx>
      <c:serAx>
        <c:axId val="93668672"/>
        <c:scaling>
          <c:orientation val="minMax"/>
        </c:scaling>
        <c:delete val="1"/>
        <c:axPos val="b"/>
        <c:majorTickMark val="out"/>
        <c:minorTickMark val="none"/>
        <c:tickLblPos val="nextTo"/>
        <c:crossAx val="40794752"/>
        <c:crosses val="autoZero"/>
      </c:serAx>
    </c:plotArea>
    <c:legend>
      <c:legendPos val="r"/>
      <c:legendEntry>
        <c:idx val="4"/>
        <c:delete val="1"/>
      </c:legendEntry>
      <c:layout/>
      <c:overlay val="0"/>
      <c:txPr>
        <a:bodyPr/>
        <a:lstStyle/>
        <a:p>
          <a:pPr>
            <a:defRPr sz="2000" b="0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80387536978000551"/>
          <c:h val="0.806772311494009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E6BC9">
                  <a:lumMod val="75000"/>
                </a:srgbClr>
              </a:solidFill>
            </c:spPr>
          </c:dPt>
          <c:dPt>
            <c:idx val="2"/>
            <c:bubble3D val="0"/>
            <c:spPr>
              <a:solidFill>
                <a:srgbClr val="EA3814"/>
              </a:solidFill>
            </c:spPr>
          </c:dPt>
          <c:dPt>
            <c:idx val="3"/>
            <c:bubble3D val="0"/>
            <c:spPr>
              <a:solidFill>
                <a:srgbClr val="6BB1C9">
                  <a:lumMod val="50000"/>
                </a:srgbClr>
              </a:solidFill>
            </c:spPr>
          </c:dPt>
          <c:dPt>
            <c:idx val="4"/>
            <c:bubble3D val="0"/>
            <c:spPr>
              <a:solidFill>
                <a:srgbClr val="A379BB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-1.8793449179599353E-2"/>
                  <c:y val="6.6806550113960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010849432030298E-2"/>
                  <c:y val="3.741166806381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010849432030323E-2"/>
                  <c:y val="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793449179599353E-2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4"/>
                <c:pt idx="0">
                  <c:v>сответствие</c:v>
                </c:pt>
                <c:pt idx="1">
                  <c:v>I кв. категория</c:v>
                </c:pt>
                <c:pt idx="2">
                  <c:v>высшая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5"/>
                <c:pt idx="0">
                  <c:v>36</c:v>
                </c:pt>
                <c:pt idx="1">
                  <c:v>42</c:v>
                </c:pt>
                <c:pt idx="2">
                  <c:v>18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4"/>
        <c:delete val="1"/>
      </c:legendEntry>
      <c:layout/>
      <c:overlay val="0"/>
      <c:txPr>
        <a:bodyPr/>
        <a:lstStyle/>
        <a:p>
          <a:pPr>
            <a:defRPr sz="2000" b="0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70D72-2AA9-45B0-B245-AF17CA5F0B39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CEE59-A94C-4F27-9D0B-4C20616A0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0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CEE59-A94C-4F27-9D0B-4C20616A068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47248" cy="518457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итогах работы муниципальной методической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учебном году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842493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440160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педагогов по </a:t>
            </a:r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программам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повышения квалификации </a:t>
            </a:r>
            <a:b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2017-2018 учебном году, чел.</a:t>
            </a:r>
            <a:endParaRPr lang="ru-RU" sz="2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40683895"/>
              </p:ext>
            </p:extLst>
          </p:nvPr>
        </p:nvGraphicFramePr>
        <p:xfrm>
          <a:off x="107504" y="2204864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440160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Качественный состав педагогических кадров в ЗАТО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Видяево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2017-2018 учебном году, чел.</a:t>
            </a:r>
            <a:endParaRPr lang="ru-RU" sz="2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51381012"/>
              </p:ext>
            </p:extLst>
          </p:nvPr>
        </p:nvGraphicFramePr>
        <p:xfrm>
          <a:off x="251520" y="1772816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12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32396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УЧАСТИЕ В МУНИЦИПАЛЬНОМ КОНКУРСЕ «Педагог года- </a:t>
            </a: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2018»</a:t>
            </a:r>
            <a:endParaRPr lang="ru-RU" sz="2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10548"/>
              </p:ext>
            </p:extLst>
          </p:nvPr>
        </p:nvGraphicFramePr>
        <p:xfrm>
          <a:off x="251520" y="1484785"/>
          <a:ext cx="8784976" cy="5315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353"/>
                <a:gridCol w="5612623"/>
              </a:tblGrid>
              <a:tr h="396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882" marR="568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Муниципальный этап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882" marR="568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Вепринцева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С.С.-победитель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Бочкарева С.В.-победитель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Волков М.Н.-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лауреат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степени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Саламатина Н.О.-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лауреат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степени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Бочкарев Д.А.-участник</a:t>
                      </a:r>
                    </a:p>
                  </a:txBody>
                  <a:tcPr marL="56882" marR="5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МБДОУ № 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882" marR="568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Горбунова С.В.-победитель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Зайцева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С.А.-лауреат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степени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Дарковская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Ю.И.-лауреат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степени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МБДОУ № 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882" marR="568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Хоменкова Ю.В.-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лауреат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степени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Роговик О. Ю.-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участник</a:t>
                      </a:r>
                      <a:endParaRPr lang="ru-RU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effectLst/>
                          <a:latin typeface="Times New Roman"/>
                          <a:ea typeface="Times New Roman"/>
                        </a:rPr>
                        <a:t>Кобылковская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 М. А.-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участник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МБОО ДОД «Олимп»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882" marR="568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Подгурская А. В.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-лауреат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степени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2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Городской  КОНКУРС</a:t>
            </a:r>
            <a:b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«Успешный ребенок 2018»</a:t>
            </a:r>
            <a:endParaRPr lang="ru-RU" sz="2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ПОБЕДИТЕЛИ КОНКУРСА:</a:t>
            </a:r>
          </a:p>
          <a:p>
            <a:pPr marL="114300" indent="0" algn="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обучающихся</a:t>
            </a:r>
          </a:p>
          <a:p>
            <a:pPr marL="114300" indent="0" algn="r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Лауреаты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степени:</a:t>
            </a:r>
          </a:p>
          <a:p>
            <a:pPr marL="114300" indent="0" algn="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обучающихся</a:t>
            </a:r>
          </a:p>
          <a:p>
            <a:pPr marL="114300" lvl="0" indent="0" algn="r">
              <a:buClr>
                <a:srgbClr val="CEB966"/>
              </a:buClr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Лауреаты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 algn="r">
              <a:buClr>
                <a:srgbClr val="CEB966"/>
              </a:buCl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обучающихся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 algn="r">
              <a:buClr>
                <a:srgbClr val="CEB966"/>
              </a:buClr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Лауреаты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степени:</a:t>
            </a:r>
          </a:p>
          <a:p>
            <a:pPr marL="114300" indent="0" algn="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обучающихся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69358"/>
            <a:ext cx="3960440" cy="43239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1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2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Муниципальная</a:t>
            </a:r>
            <a:b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Научно-практическая Конференция</a:t>
            </a:r>
            <a:r>
              <a:rPr lang="en-US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ЗАТО </a:t>
            </a:r>
            <a:r>
              <a:rPr lang="ru-RU" sz="2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Видяево</a:t>
            </a:r>
            <a:endParaRPr lang="ru-RU" sz="2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ito#Spec#2\Desktop\owl-with-school-books-png-clipart-picture-school-books-clipart-496_600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916832"/>
            <a:ext cx="3615478" cy="43735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95936" y="2060848"/>
            <a:ext cx="475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Представлено к участию образовательными организациями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ЗАТО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Видяево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24 работы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664" y="0"/>
            <a:ext cx="8260672" cy="1268761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99"/>
                </a:solidFill>
              </a:rPr>
              <a:t>Проблемы в реализации задач методической работы в ОО</a:t>
            </a:r>
            <a:endParaRPr lang="ru-RU" sz="26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640960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lnSpc>
                <a:spcPct val="115000"/>
              </a:lnSpc>
              <a:spcAft>
                <a:spcPts val="0"/>
              </a:spcAft>
              <a:tabLst>
                <a:tab pos="-227330" algn="l"/>
              </a:tabLst>
            </a:pPr>
            <a:endParaRPr lang="ru-RU" sz="2400" b="1" dirty="0" smtClean="0">
              <a:latin typeface="Times New Roman"/>
              <a:ea typeface="Calibri"/>
            </a:endParaRPr>
          </a:p>
          <a:p>
            <a:pPr lvl="0" indent="457200" algn="just">
              <a:lnSpc>
                <a:spcPct val="115000"/>
              </a:lnSpc>
              <a:spcAft>
                <a:spcPts val="0"/>
              </a:spcAft>
              <a:tabLst>
                <a:tab pos="-227330" algn="l"/>
              </a:tabLst>
            </a:pPr>
            <a:r>
              <a:rPr lang="ru-RU" sz="2400" b="1" dirty="0" smtClean="0">
                <a:latin typeface="Times New Roman"/>
                <a:ea typeface="Calibri"/>
              </a:rPr>
              <a:t>1.</a:t>
            </a:r>
            <a:r>
              <a:rPr lang="ru-RU" sz="2400" dirty="0" smtClean="0">
                <a:latin typeface="Times New Roman"/>
                <a:ea typeface="Calibri"/>
              </a:rPr>
              <a:t>Образовательные </a:t>
            </a:r>
            <a:r>
              <a:rPr lang="ru-RU" sz="2400" dirty="0">
                <a:latin typeface="Times New Roman"/>
                <a:ea typeface="Calibri"/>
              </a:rPr>
              <a:t>организации неохотно предоставляют графики проведения открытых мероприятий на уровне </a:t>
            </a:r>
            <a:r>
              <a:rPr lang="ru-RU" sz="2400" dirty="0" smtClean="0">
                <a:latin typeface="Times New Roman"/>
                <a:ea typeface="Calibri"/>
              </a:rPr>
              <a:t>муниципалитета</a:t>
            </a:r>
            <a:r>
              <a:rPr lang="ru-RU" sz="2400" dirty="0">
                <a:latin typeface="Times New Roman"/>
                <a:ea typeface="Calibri"/>
              </a:rPr>
              <a:t>.</a:t>
            </a:r>
            <a:endParaRPr lang="ru-RU" sz="2400" dirty="0" smtClean="0">
              <a:latin typeface="Times New Roman"/>
              <a:ea typeface="Calibri"/>
            </a:endParaRPr>
          </a:p>
          <a:p>
            <a:pPr lvl="0" indent="457200" algn="just">
              <a:lnSpc>
                <a:spcPct val="115000"/>
              </a:lnSpc>
              <a:spcAft>
                <a:spcPts val="0"/>
              </a:spcAft>
              <a:tabLst>
                <a:tab pos="-227330" algn="l"/>
              </a:tabLst>
            </a:pPr>
            <a:r>
              <a:rPr lang="ru-RU" sz="2400" b="1" dirty="0" smtClean="0">
                <a:latin typeface="Times New Roman"/>
                <a:ea typeface="Calibri"/>
              </a:rPr>
              <a:t>2.</a:t>
            </a:r>
            <a:r>
              <a:rPr lang="ru-RU" sz="2400" dirty="0" smtClean="0">
                <a:latin typeface="Times New Roman"/>
                <a:ea typeface="Calibri"/>
              </a:rPr>
              <a:t>Отсутствие </a:t>
            </a:r>
            <a:r>
              <a:rPr lang="ru-RU" sz="2400" dirty="0">
                <a:latin typeface="Times New Roman"/>
                <a:ea typeface="Calibri"/>
              </a:rPr>
              <a:t>"открытых" занятий/уроков в течение 1 полугодия во всех ОО ЗАТО </a:t>
            </a:r>
            <a:r>
              <a:rPr lang="ru-RU" sz="2400" dirty="0" err="1">
                <a:latin typeface="Times New Roman"/>
                <a:ea typeface="Calibri"/>
              </a:rPr>
              <a:t>Видяево</a:t>
            </a:r>
            <a:r>
              <a:rPr lang="ru-RU" sz="2400" dirty="0">
                <a:latin typeface="Times New Roman"/>
                <a:ea typeface="Calibri"/>
              </a:rPr>
              <a:t> (1 открытое мероприятие на уровне образовательного учреждения МБОО ДО «Олимп</a:t>
            </a:r>
            <a:r>
              <a:rPr lang="ru-RU" sz="2400" dirty="0" smtClean="0">
                <a:latin typeface="Times New Roman"/>
                <a:ea typeface="Calibri"/>
              </a:rPr>
              <a:t>»). </a:t>
            </a:r>
            <a:endParaRPr lang="ru-RU" sz="2400" dirty="0">
              <a:latin typeface="Symbol"/>
              <a:ea typeface="Calibri"/>
            </a:endParaRPr>
          </a:p>
          <a:p>
            <a:pPr lvl="0" indent="457200" algn="just">
              <a:lnSpc>
                <a:spcPct val="115000"/>
              </a:lnSpc>
              <a:spcAft>
                <a:spcPts val="0"/>
              </a:spcAft>
              <a:tabLst>
                <a:tab pos="-22733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</a:rPr>
              <a:t>3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</a:rPr>
              <a:t>Регулярное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</a:rPr>
              <a:t>несвоевременное предоставление информации в ММС ЗАТО </a:t>
            </a:r>
            <a:r>
              <a:rPr lang="ru-RU" sz="2400" dirty="0" err="1">
                <a:solidFill>
                  <a:prstClr val="black"/>
                </a:solidFill>
                <a:latin typeface="Times New Roman"/>
                <a:ea typeface="Calibri"/>
              </a:rPr>
              <a:t>Видяево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</a:rPr>
              <a:t>, что существенно понижает качество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</a:rPr>
              <a:t>работы   </a:t>
            </a:r>
            <a:r>
              <a:rPr lang="ru-RU" sz="2400" dirty="0">
                <a:latin typeface="Times New Roman"/>
                <a:ea typeface="Calibri"/>
              </a:rPr>
              <a:t>аналитиков и методистов </a:t>
            </a:r>
            <a:r>
              <a:rPr lang="ru-RU" sz="2400" dirty="0" smtClean="0">
                <a:latin typeface="Times New Roman"/>
                <a:ea typeface="Calibri"/>
              </a:rPr>
              <a:t>ММС (МБОУ СОШ ЗАТО </a:t>
            </a:r>
            <a:r>
              <a:rPr lang="ru-RU" sz="2400" dirty="0" err="1" smtClean="0">
                <a:latin typeface="Times New Roman"/>
                <a:ea typeface="Calibri"/>
              </a:rPr>
              <a:t>Видяево</a:t>
            </a:r>
            <a:r>
              <a:rPr lang="ru-RU" sz="2400" dirty="0" smtClean="0">
                <a:latin typeface="Times New Roman"/>
                <a:ea typeface="Calibri"/>
              </a:rPr>
              <a:t>).</a:t>
            </a:r>
            <a:endParaRPr lang="ru-RU" sz="2400" dirty="0">
              <a:latin typeface="Symbol"/>
              <a:ea typeface="Calibri"/>
            </a:endParaRPr>
          </a:p>
          <a:p>
            <a:pPr lvl="0" indent="457200"/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</a:rPr>
              <a:t>       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15000"/>
              </a:lnSpc>
              <a:spcAft>
                <a:spcPts val="0"/>
              </a:spcAft>
              <a:tabLst>
                <a:tab pos="-227330" algn="l"/>
              </a:tabLst>
            </a:pPr>
            <a:endParaRPr lang="ru-RU" sz="2400" dirty="0">
              <a:latin typeface="Symbo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1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68" y="201881"/>
            <a:ext cx="8260672" cy="922863"/>
          </a:xfrm>
        </p:spPr>
        <p:txBody>
          <a:bodyPr>
            <a:normAutofit/>
          </a:bodyPr>
          <a:lstStyle/>
          <a:p>
            <a:endParaRPr lang="ru-RU" sz="26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25030"/>
            <a:ext cx="86409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91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26128" y="260648"/>
            <a:ext cx="8260672" cy="1080119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муниципальной системы образования на 2017-2018 учебный год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  <a:solidFill>
            <a:schemeClr val="accent1">
              <a:lumMod val="60000"/>
              <a:lumOff val="40000"/>
            </a:schemeClr>
          </a:solidFill>
          <a:ln w="3175" cmpd="sng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just"/>
            <a:endParaRPr lang="ru-RU" sz="2000" dirty="0" smtClean="0">
              <a:cs typeface="Arial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совершенствования образовательной деятельности,  направленной на получение личностных результатов образования, воспитания и социализации учащихся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 внедрения ФГОС дошкольного, начального общего и основного общего образования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 реализации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 мероприятий, направленных на повышение качества филологического, математического и естественно-научного образования, совершенствование физкультурно-спортивной работы с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учащимися 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изучения основных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направлений Стратегии воспитания в Российской Федерации,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воспитательной направленности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 дошкольного, общего и дополнительного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 реализации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 по обеспечению «доступной среды» для получения образования детям с ограниченными возможностями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каждым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 достижения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экономических показателей, установленных  «дорожной картой» на период 2012-2018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работы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изучению материалов Профессионального стандарта,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обсуждении его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положений</a:t>
            </a:r>
          </a:p>
          <a:p>
            <a:pPr lvl="1" algn="just"/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45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58" y="260648"/>
            <a:ext cx="8147248" cy="1296144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Нормативно-правовые </a:t>
            </a:r>
            <a:r>
              <a:rPr lang="ru-RU" sz="2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регламентирующие образовательную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endParaRPr lang="ru-RU" sz="2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685" y="1556792"/>
            <a:ext cx="8599856" cy="4832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от 24.07.1998 № 124-ФЗ «Об основных гарантиях прав ребенка в Российской Федерации»;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Федеральный закон Российской Федерации от 29.12.2012 № 273-ФЭ «Об образовании в Российской Федерации»;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Распоряжение Правительства Российской Федерации от 04.09.2014 № 1726-р «Концепция развития дополнительного образования»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 Распоряжение Правительства Российской Федерации от 29 мая 2015 г. N 996-р «Стратегия развития воспитания в Российской Федерации на период до 2025 года»;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Приказ Министерства образования и науки Российской Федерации от 29.08.2013 № 1008 «Об утверждении Порядка организации и осуществления образовательной деятельности по дополнительным общеобразовательным программам»;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Закон Мурманской области от 28.06.2013 № 1649-01-ЗМО «Об образовании в Мурманской области»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Постановление администрации ЗАТО Видяево от 08.04.2015 № 181 «Об утверждении стандарта качества муниципальной услуги «Предоставление дополнительного образования детям в образовательных организациях»</a:t>
            </a:r>
          </a:p>
          <a:p>
            <a:pPr algn="just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784" y="404664"/>
            <a:ext cx="8260672" cy="1039427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accent4">
                    <a:lumMod val="50000"/>
                  </a:schemeClr>
                </a:solidFill>
              </a:rPr>
              <a:t>ПРИОРИТЕТНЫЕ НАПРАВЛЕНИЯ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работы муниципальной </a:t>
            </a:r>
            <a:r>
              <a:rPr lang="ru-RU" sz="2600" dirty="0">
                <a:solidFill>
                  <a:schemeClr val="accent4">
                    <a:lumMod val="50000"/>
                  </a:schemeClr>
                </a:solidFill>
              </a:rPr>
              <a:t>методической службы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новых форм методического сопровождения педагогических и руководящих работников в ходе внедрения и реализации новых образовательных стандартов в системе общего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развитие виртуальных площадок методической поддержки для достижения «опережающего» эффекта в развитии и образовательной мобильности кадрового потенциала системы образования ЗАТО Видяево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передового педагогического опыта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 startAt="4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5.Выявление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поддержка талантливых детей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    образовательных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рганизациях.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0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ЗАДАЧИ муниципальной </a:t>
            </a:r>
            <a:b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методической службы</a:t>
            </a:r>
            <a:endParaRPr lang="ru-RU" sz="2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402025"/>
            <a:ext cx="871296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 педагогов по совершенствованию образовательной деятельности, направленной на получение личностных результатов образования, воспитания и социализации учащихся путём внедрения ФГОС дошкольного, начального общего и основного общего образования.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единого информационно-образовательного пространства на основе сетевого взаимодействия и сотрудничества всех участников образовательной среды.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3.Сопровождение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процедуры аттестации педагогических работников и административных кадров ЗАТО Видяево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Совершенствование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муниципальных педагогических сообществ.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Совершенствование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по выявлению и поддержке талантливых детей, сопровождающееся созданием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указанием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направлений, показателей объёма и качества этой работы.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5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6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Сопровождение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образования, воспитания и развития детей с ограниченными возможностями здоровья и детей – инвалидов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7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СПИСОК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МУНИЦИПАЛЬНЫХ ПРОБЛЕМНЫХ ГРУПП</a:t>
            </a:r>
            <a:b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УЧЕБНОМ ГОДУ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87901"/>
              </p:ext>
            </p:extLst>
          </p:nvPr>
        </p:nvGraphicFramePr>
        <p:xfrm>
          <a:off x="182406" y="1780619"/>
          <a:ext cx="8928992" cy="4312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698"/>
                <a:gridCol w="4206743"/>
                <a:gridCol w="1968815"/>
                <a:gridCol w="2284736"/>
              </a:tblGrid>
              <a:tr h="704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98" marR="659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МПГ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98" marR="659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98" marR="65998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Ф.И.О. руководителя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98" marR="65998" marT="0" marB="0" anchor="ctr"/>
                </a:tc>
              </a:tr>
              <a:tr h="1555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98" marR="659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«Научно-исследовательская деятельность - в образовательных организациях.»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98" marR="65998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Энис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Н.Н.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98" marR="65998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Пчелова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Н.Д.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52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98" marR="659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«Особенности инклюзивного образования детей в образовательных организациях</a:t>
                      </a:r>
                      <a:r>
                        <a:rPr lang="ru-RU" sz="1800" b="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ourier New"/>
                        </a:rPr>
                        <a:t>ЗАТО 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ourier New"/>
                        </a:rPr>
                        <a:t>Видяево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ourier New"/>
                        </a:rPr>
                        <a:t>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ИЗМЕНИТЬ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5998" marR="659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Шепелева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Г.М.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98" marR="659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Лазеева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А.М.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Горбань С.И.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Цыганкова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Д.Е.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7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512168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педагогических работников, охваченных  деятельностью в городских проблемных группах, Чел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2017-2018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08880532"/>
              </p:ext>
            </p:extLst>
          </p:nvPr>
        </p:nvGraphicFramePr>
        <p:xfrm>
          <a:off x="539552" y="2132856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7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512168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педагогических работников, охваченных  деятельностью в городских проблемных группах, Чел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2018-2019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2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6886158"/>
              </p:ext>
            </p:extLst>
          </p:nvPr>
        </p:nvGraphicFramePr>
        <p:xfrm>
          <a:off x="539552" y="2132856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4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0672" cy="1301270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b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2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программы по работе </a:t>
            </a: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одарёнными </a:t>
            </a:r>
            <a:r>
              <a:rPr lang="ru-RU" sz="2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детьми</a:t>
            </a:r>
          </a:p>
        </p:txBody>
      </p:sp>
      <p:sp>
        <p:nvSpPr>
          <p:cNvPr id="4" name="Лента лицом вверх 3"/>
          <p:cNvSpPr/>
          <p:nvPr/>
        </p:nvSpPr>
        <p:spPr>
          <a:xfrm>
            <a:off x="755576" y="4730732"/>
            <a:ext cx="7848872" cy="1578587"/>
          </a:xfrm>
          <a:prstGeom prst="ribbon2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Times New Roman"/>
                <a:ea typeface="Calibri"/>
              </a:rPr>
              <a:t>Муниципальный </a:t>
            </a:r>
            <a:r>
              <a:rPr lang="ru-RU" sz="1400" dirty="0">
                <a:solidFill>
                  <a:srgbClr val="000099"/>
                </a:solidFill>
                <a:latin typeface="Times New Roman"/>
                <a:ea typeface="Calibri"/>
              </a:rPr>
              <a:t>этап Всероссийской олимпиады школьников ЗАТО </a:t>
            </a:r>
            <a:r>
              <a:rPr lang="ru-RU" sz="1400" dirty="0" err="1" smtClean="0">
                <a:solidFill>
                  <a:srgbClr val="000099"/>
                </a:solidFill>
                <a:latin typeface="Times New Roman"/>
                <a:ea typeface="Calibri"/>
              </a:rPr>
              <a:t>Видяево</a:t>
            </a:r>
            <a:endParaRPr lang="ru-RU" sz="1400" dirty="0" smtClean="0">
              <a:solidFill>
                <a:srgbClr val="000099"/>
              </a:solidFill>
              <a:latin typeface="Times New Roman"/>
              <a:ea typeface="Calibri"/>
            </a:endParaRPr>
          </a:p>
          <a:p>
            <a:pPr algn="ctr"/>
            <a:r>
              <a:rPr lang="ru-RU" sz="1400" dirty="0" smtClean="0">
                <a:solidFill>
                  <a:srgbClr val="000099"/>
                </a:solidFill>
                <a:latin typeface="Times New Roman"/>
              </a:rPr>
              <a:t>2017-2018 </a:t>
            </a:r>
            <a:r>
              <a:rPr lang="ru-RU" sz="1400" dirty="0" err="1" smtClean="0">
                <a:solidFill>
                  <a:srgbClr val="000099"/>
                </a:solidFill>
                <a:latin typeface="Times New Roman"/>
              </a:rPr>
              <a:t>уч.год</a:t>
            </a:r>
            <a:endParaRPr lang="ru-RU" sz="14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C:\Users\Mito#Spec#2\Desktop\DSC_022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92" y="1885954"/>
            <a:ext cx="3121025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to#Spec#2\Desktop\DSC_0207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484" y="1885954"/>
            <a:ext cx="312102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to#Spec#2\Desktop\IMG_28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61918"/>
            <a:ext cx="254000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0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тека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  <a:fontScheme name="Аптека">
    <a:majorFont>
      <a:latin typeface="Book Antiqua"/>
      <a:ea typeface=""/>
      <a:cs typeface=""/>
      <a:font script="Jpan" typeface="HGS明朝B"/>
      <a:font script="Hang" typeface="HY견명조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견명조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Аптека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100000"/>
            </a:schemeClr>
          </a:gs>
          <a:gs pos="68000">
            <a:schemeClr val="phClr">
              <a:tint val="77000"/>
              <a:satMod val="100000"/>
            </a:schemeClr>
          </a:gs>
          <a:gs pos="81000">
            <a:schemeClr val="phClr">
              <a:tint val="79000"/>
              <a:satMod val="100000"/>
            </a:schemeClr>
          </a:gs>
          <a:gs pos="86000">
            <a:schemeClr val="phClr">
              <a:tint val="73000"/>
              <a:satMod val="100000"/>
            </a:schemeClr>
          </a:gs>
          <a:gs pos="100000">
            <a:schemeClr val="phClr">
              <a:tint val="35000"/>
              <a:sat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73000"/>
              <a:shade val="100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tint val="100000"/>
              <a:shade val="57000"/>
              <a:satMod val="120000"/>
            </a:schemeClr>
          </a:gs>
          <a:gs pos="80000">
            <a:schemeClr val="phClr">
              <a:tint val="100000"/>
              <a:shade val="56000"/>
              <a:satMod val="145000"/>
            </a:schemeClr>
          </a:gs>
          <a:gs pos="88000">
            <a:schemeClr val="phClr">
              <a:tint val="100000"/>
              <a:shade val="63000"/>
              <a:satMod val="160000"/>
            </a:schemeClr>
          </a:gs>
          <a:gs pos="100000">
            <a:schemeClr val="phClr">
              <a:tint val="99000"/>
              <a:shade val="100000"/>
              <a:satMod val="155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phClr">
              <a:shade val="30000"/>
              <a:satMod val="150000"/>
            </a:schemeClr>
          </a:contourClr>
        </a:sp3d>
      </a:effectStyle>
      <a:effectStyle>
        <a:effectLst>
          <a:glow rad="50800">
            <a:schemeClr val="phClr"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phClr">
              <a:shade val="30000"/>
              <a:satMod val="15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3000"/>
          <a:satMod val="14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70000"/>
              <a:satMod val="170000"/>
            </a:schemeClr>
            <a:schemeClr val="phClr">
              <a:shade val="70000"/>
              <a:satMod val="13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Аптека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  <a:fontScheme name="Аптека">
    <a:majorFont>
      <a:latin typeface="Book Antiqua"/>
      <a:ea typeface=""/>
      <a:cs typeface=""/>
      <a:font script="Jpan" typeface="HGS明朝B"/>
      <a:font script="Hang" typeface="HY견명조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견명조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Аптека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100000"/>
            </a:schemeClr>
          </a:gs>
          <a:gs pos="68000">
            <a:schemeClr val="phClr">
              <a:tint val="77000"/>
              <a:satMod val="100000"/>
            </a:schemeClr>
          </a:gs>
          <a:gs pos="81000">
            <a:schemeClr val="phClr">
              <a:tint val="79000"/>
              <a:satMod val="100000"/>
            </a:schemeClr>
          </a:gs>
          <a:gs pos="86000">
            <a:schemeClr val="phClr">
              <a:tint val="73000"/>
              <a:satMod val="100000"/>
            </a:schemeClr>
          </a:gs>
          <a:gs pos="100000">
            <a:schemeClr val="phClr">
              <a:tint val="35000"/>
              <a:sat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73000"/>
              <a:shade val="100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tint val="100000"/>
              <a:shade val="57000"/>
              <a:satMod val="120000"/>
            </a:schemeClr>
          </a:gs>
          <a:gs pos="80000">
            <a:schemeClr val="phClr">
              <a:tint val="100000"/>
              <a:shade val="56000"/>
              <a:satMod val="145000"/>
            </a:schemeClr>
          </a:gs>
          <a:gs pos="88000">
            <a:schemeClr val="phClr">
              <a:tint val="100000"/>
              <a:shade val="63000"/>
              <a:satMod val="160000"/>
            </a:schemeClr>
          </a:gs>
          <a:gs pos="100000">
            <a:schemeClr val="phClr">
              <a:tint val="99000"/>
              <a:shade val="100000"/>
              <a:satMod val="155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phClr">
              <a:shade val="30000"/>
              <a:satMod val="150000"/>
            </a:schemeClr>
          </a:contourClr>
        </a:sp3d>
      </a:effectStyle>
      <a:effectStyle>
        <a:effectLst>
          <a:glow rad="50800">
            <a:schemeClr val="phClr"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phClr">
              <a:shade val="30000"/>
              <a:satMod val="15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3000"/>
          <a:satMod val="14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70000"/>
              <a:satMod val="170000"/>
            </a:schemeClr>
            <a:schemeClr val="phClr">
              <a:shade val="70000"/>
              <a:satMod val="13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3093</TotalTime>
  <Words>794</Words>
  <Application>Microsoft Office PowerPoint</Application>
  <PresentationFormat>Экран (4:3)</PresentationFormat>
  <Paragraphs>125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Об итогах работы муниципальной методической службы в  2018-2019 учебном году</vt:lpstr>
      <vt:lpstr>Задачи муниципальной системы образования на 2017-2018 учебный год</vt:lpstr>
      <vt:lpstr>Нормативно-правовые документы, регламентирующие образовательную деятельность </vt:lpstr>
      <vt:lpstr>ПРИОРИТЕТНЫЕ НАПРАВЛЕНИЯ работы муниципальной методической службы </vt:lpstr>
      <vt:lpstr>ЗАДАЧИ муниципальной  методической службы</vt:lpstr>
      <vt:lpstr>СПИСОК МУНИЦИПАЛЬНЫХ ПРОБЛЕМНЫХ ГРУПП В 2017 – 2018 УЧЕБНОМ ГОДУ </vt:lpstr>
      <vt:lpstr>Количество педагогических работников, охваченных  деятельностью в городских проблемных группах, Чел. В 2017-2018 уч.году</vt:lpstr>
      <vt:lpstr>Количество педагогических работников, охваченных  деятельностью в городских проблемных группах, Чел. В 2018-2019 уч.году</vt:lpstr>
      <vt:lpstr>Муниципальные мероприятия  в рамках программы по работе  с одарёнными детьми</vt:lpstr>
      <vt:lpstr>Обучение педагогов по программам повышения квалификации  в  2017-2018 учебном году, чел.</vt:lpstr>
      <vt:lpstr>Качественный состав педагогических кадров в ЗАТО Видяево  в  2017-2018 учебном году, чел.</vt:lpstr>
      <vt:lpstr>УЧАСТИЕ В МУНИЦИПАЛЬНОМ КОНКУРСЕ «Педагог года- 2018»</vt:lpstr>
      <vt:lpstr> Городской  КОНКУРС  «Успешный ребенок 2018»</vt:lpstr>
      <vt:lpstr>VII Муниципальная  Научно-практическая Конференция ЗАТО Видяево</vt:lpstr>
      <vt:lpstr>Проблемы в реализации задач методической работы в ОО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mito#spec#1</dc:creator>
  <cp:lastModifiedBy>mito#spec#2</cp:lastModifiedBy>
  <cp:revision>214</cp:revision>
  <dcterms:created xsi:type="dcterms:W3CDTF">2015-04-22T12:10:18Z</dcterms:created>
  <dcterms:modified xsi:type="dcterms:W3CDTF">2019-10-14T13:06:49Z</dcterms:modified>
</cp:coreProperties>
</file>